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60" r:id="rId5"/>
    <p:sldId id="258" r:id="rId6"/>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7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2013/2/20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BEAD13-0566-4C6C-97E7-55F17F24B09F}" type="datetimeFigureOut">
              <a:rPr lang="zh-TW" altLang="en-US" smtClean="0"/>
              <a:pPr/>
              <a:t>2013/2/20</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A0BB7-265A-403C-9275-D587AB510EDC}"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TW" altLang="en-US" dirty="0" smtClean="0"/>
              <a:t>進度報告</a:t>
            </a:r>
            <a:endParaRPr lang="zh-TW" altLang="en-US" dirty="0"/>
          </a:p>
        </p:txBody>
      </p:sp>
      <p:sp>
        <p:nvSpPr>
          <p:cNvPr id="3" name="副標題 2"/>
          <p:cNvSpPr>
            <a:spLocks noGrp="1"/>
          </p:cNvSpPr>
          <p:nvPr>
            <p:ph type="subTitle" idx="1"/>
          </p:nvPr>
        </p:nvSpPr>
        <p:spPr/>
        <p:txBody>
          <a:bodyPr/>
          <a:lstStyle/>
          <a:p>
            <a:r>
              <a:rPr lang="en-US" altLang="zh-TW" dirty="0" smtClean="0"/>
              <a:t>20130220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效率篇</a:t>
            </a:r>
            <a:endParaRPr lang="zh-TW" altLang="en-US" dirty="0"/>
          </a:p>
        </p:txBody>
      </p:sp>
      <p:sp>
        <p:nvSpPr>
          <p:cNvPr id="3" name="內容版面配置區 2"/>
          <p:cNvSpPr>
            <a:spLocks noGrp="1"/>
          </p:cNvSpPr>
          <p:nvPr>
            <p:ph idx="1"/>
          </p:nvPr>
        </p:nvSpPr>
        <p:spPr/>
        <p:txBody>
          <a:bodyPr>
            <a:normAutofit fontScale="92500" lnSpcReduction="20000"/>
          </a:bodyPr>
          <a:lstStyle/>
          <a:p>
            <a:r>
              <a:rPr lang="zh-TW" altLang="en-US" dirty="0" smtClean="0"/>
              <a:t>為了</a:t>
            </a:r>
            <a:r>
              <a:rPr lang="zh-TW" altLang="en-US" dirty="0" smtClean="0"/>
              <a:t>更加了解台灣期貨與選擇權市場，本研究將期交所提供的委託單資料輸入虛擬交易所程式，還原交易當日任意時間點的成交價量及未成交委託單的價</a:t>
            </a:r>
            <a:r>
              <a:rPr lang="zh-TW" altLang="en-US" dirty="0" smtClean="0"/>
              <a:t>量</a:t>
            </a:r>
            <a:endParaRPr lang="en-US" altLang="zh-TW" dirty="0" smtClean="0"/>
          </a:p>
          <a:p>
            <a:r>
              <a:rPr lang="zh-TW" altLang="en-US" dirty="0" smtClean="0"/>
              <a:t>進而</a:t>
            </a:r>
            <a:r>
              <a:rPr lang="zh-TW" altLang="en-US" dirty="0" smtClean="0"/>
              <a:t>可用判斷市場是否具有套利機會，從而分析市場的效率</a:t>
            </a:r>
            <a:r>
              <a:rPr lang="zh-TW" altLang="en-US" dirty="0" smtClean="0"/>
              <a:t>性</a:t>
            </a:r>
            <a:endParaRPr lang="en-US" altLang="zh-TW" dirty="0" smtClean="0"/>
          </a:p>
          <a:p>
            <a:r>
              <a:rPr lang="zh-TW" altLang="en-US" dirty="0" smtClean="0"/>
              <a:t>本</a:t>
            </a:r>
            <a:r>
              <a:rPr lang="zh-TW" altLang="en-US" dirty="0" smtClean="0"/>
              <a:t>計劃也試著透過未成交單價量的分佈針對市場深度分析建構新的判斷維</a:t>
            </a:r>
            <a:r>
              <a:rPr lang="zh-TW" altLang="en-US" dirty="0" smtClean="0"/>
              <a:t>度</a:t>
            </a:r>
            <a:endParaRPr lang="en-US" altLang="zh-TW" dirty="0" smtClean="0"/>
          </a:p>
          <a:p>
            <a:r>
              <a:rPr lang="zh-TW" altLang="en-US" dirty="0" smtClean="0"/>
              <a:t>同時</a:t>
            </a:r>
            <a:r>
              <a:rPr lang="zh-TW" altLang="en-US" dirty="0" smtClean="0"/>
              <a:t>，希望根據上述研究，分析套利機會和市場深度是否具有相關性，如此一來，對於套利機會的找尋又可多一項判斷</a:t>
            </a:r>
            <a:r>
              <a:rPr lang="zh-TW" altLang="en-US" dirty="0" smtClean="0"/>
              <a:t>依據</a:t>
            </a:r>
            <a:endParaRPr lang="zh-TW"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效率篇</a:t>
            </a:r>
            <a:endParaRPr lang="zh-TW" altLang="en-US" dirty="0"/>
          </a:p>
        </p:txBody>
      </p:sp>
      <p:pic>
        <p:nvPicPr>
          <p:cNvPr id="4" name="內容版面配置區 3" descr="2013-02-20_003316.jpg"/>
          <p:cNvPicPr>
            <a:picLocks noGrp="1" noChangeAspect="1"/>
          </p:cNvPicPr>
          <p:nvPr>
            <p:ph idx="1"/>
          </p:nvPr>
        </p:nvPicPr>
        <p:blipFill>
          <a:blip r:embed="rId2" cstate="print"/>
          <a:stretch>
            <a:fillRect/>
          </a:stretch>
        </p:blipFill>
        <p:spPr>
          <a:xfrm>
            <a:off x="1463291" y="1600200"/>
            <a:ext cx="6217418" cy="4525963"/>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CUDA</a:t>
            </a:r>
            <a:r>
              <a:rPr lang="zh-TW" altLang="en-US" dirty="0" smtClean="0"/>
              <a:t>篇</a:t>
            </a:r>
            <a:endParaRPr lang="zh-TW" altLang="en-US" dirty="0"/>
          </a:p>
        </p:txBody>
      </p:sp>
      <p:sp>
        <p:nvSpPr>
          <p:cNvPr id="3" name="內容版面配置區 2"/>
          <p:cNvSpPr>
            <a:spLocks noGrp="1"/>
          </p:cNvSpPr>
          <p:nvPr>
            <p:ph idx="1"/>
          </p:nvPr>
        </p:nvSpPr>
        <p:spPr>
          <a:xfrm>
            <a:off x="395536" y="1196752"/>
            <a:ext cx="8496944" cy="4525963"/>
          </a:xfrm>
        </p:spPr>
        <p:txBody>
          <a:bodyPr>
            <a:noAutofit/>
          </a:bodyPr>
          <a:lstStyle/>
          <a:p>
            <a:r>
              <a:rPr lang="zh-TW" altLang="en-US" sz="2200" dirty="0" smtClean="0"/>
              <a:t>高頻</a:t>
            </a:r>
            <a:r>
              <a:rPr lang="zh-TW" altLang="en-US" sz="2200" dirty="0" smtClean="0"/>
              <a:t>交易指</a:t>
            </a:r>
            <a:r>
              <a:rPr lang="zh-TW" altLang="en-US" sz="2200" dirty="0" smtClean="0"/>
              <a:t>的是透過極高速且精密的電腦程式，在極短時間內下達大量的交易指令，以捕捉商品瞬時價格波動，賺取</a:t>
            </a:r>
            <a:r>
              <a:rPr lang="zh-TW" altLang="en-US" sz="2200" dirty="0" smtClean="0"/>
              <a:t>利益</a:t>
            </a:r>
            <a:endParaRPr lang="en-US" altLang="zh-TW" sz="2200" dirty="0" smtClean="0"/>
          </a:p>
          <a:p>
            <a:r>
              <a:rPr lang="zh-TW" altLang="en-US" sz="2200" dirty="0" smtClean="0"/>
              <a:t>平</a:t>
            </a:r>
            <a:r>
              <a:rPr lang="zh-TW" altLang="en-US" sz="2200" dirty="0" smtClean="0"/>
              <a:t>行計算可透過將複雜的難題拆解成許多的小問題，再分配給不同的平行計算單元同時處理，以提升計算效率，減少整體計算</a:t>
            </a:r>
            <a:r>
              <a:rPr lang="zh-TW" altLang="en-US" sz="2200" dirty="0" smtClean="0"/>
              <a:t>時間，本計畫是研究如何</a:t>
            </a:r>
            <a:r>
              <a:rPr lang="zh-TW" altLang="en-US" sz="2200" dirty="0" smtClean="0"/>
              <a:t>使用平行計算提高高頻交易的</a:t>
            </a:r>
            <a:r>
              <a:rPr lang="zh-TW" altLang="en-US" sz="2200" dirty="0" smtClean="0"/>
              <a:t>效能</a:t>
            </a:r>
            <a:endParaRPr lang="zh-TW" altLang="en-US" sz="2200" dirty="0" smtClean="0"/>
          </a:p>
          <a:p>
            <a:r>
              <a:rPr lang="zh-TW" altLang="en-US" sz="2200" dirty="0" smtClean="0"/>
              <a:t>以</a:t>
            </a:r>
            <a:r>
              <a:rPr lang="zh-TW" altLang="en-US" sz="2200" dirty="0" smtClean="0"/>
              <a:t>期權市場的套利為例，採用期貨箱型價差、賣權買權期貨平價理論、買權賣權價差及蝶狀價差等四種套利策略，將期交所提供的委託單的歷史資料輸入虛擬交易所程式，還原市場當時的交易</a:t>
            </a:r>
            <a:r>
              <a:rPr lang="zh-TW" altLang="en-US" sz="2200" dirty="0" smtClean="0"/>
              <a:t>狀況</a:t>
            </a:r>
            <a:endParaRPr lang="en-US" altLang="zh-TW" sz="2200" dirty="0" smtClean="0"/>
          </a:p>
          <a:p>
            <a:r>
              <a:rPr lang="zh-TW" altLang="en-US" sz="2200" dirty="0" smtClean="0"/>
              <a:t>加入</a:t>
            </a:r>
            <a:r>
              <a:rPr lang="zh-TW" altLang="en-US" sz="2200" dirty="0" smtClean="0"/>
              <a:t>使用傳統循序計算的程式與使用</a:t>
            </a:r>
            <a:r>
              <a:rPr lang="en-US" altLang="zh-TW" sz="2200" dirty="0" smtClean="0"/>
              <a:t>GPU(Graphic Process Unit</a:t>
            </a:r>
            <a:r>
              <a:rPr lang="en-US" altLang="zh-TW" sz="2200" dirty="0" smtClean="0"/>
              <a:t>)</a:t>
            </a:r>
            <a:r>
              <a:rPr lang="zh-TW" altLang="en-US" sz="2200" dirty="0" smtClean="0"/>
              <a:t>執行</a:t>
            </a:r>
            <a:r>
              <a:rPr lang="zh-TW" altLang="en-US" sz="2200" dirty="0" smtClean="0"/>
              <a:t>平行計算的下單程式，利用虛擬交易所揭露的最佳的五檔買賣價資訊，互相競爭尋找套利</a:t>
            </a:r>
            <a:r>
              <a:rPr lang="zh-TW" altLang="en-US" sz="2200" dirty="0" smtClean="0"/>
              <a:t>機會</a:t>
            </a:r>
            <a:endParaRPr lang="en-US" altLang="zh-TW" sz="2200" dirty="0" smtClean="0"/>
          </a:p>
          <a:p>
            <a:r>
              <a:rPr lang="zh-TW" altLang="en-US" sz="2200" dirty="0" smtClean="0"/>
              <a:t>利用</a:t>
            </a:r>
            <a:r>
              <a:rPr lang="zh-TW" altLang="en-US" sz="2200" dirty="0" smtClean="0"/>
              <a:t>二分逼近法計算各履約價的隱含波動度找尋錯價時機，比較錯價與套利策略的關係。藉此驗證</a:t>
            </a:r>
            <a:r>
              <a:rPr lang="en-US" altLang="zh-TW" sz="2200" dirty="0" smtClean="0"/>
              <a:t>GPU</a:t>
            </a:r>
            <a:r>
              <a:rPr lang="zh-TW" altLang="en-US" sz="2200" dirty="0" smtClean="0"/>
              <a:t>強大的運算能力，同時證明平行運算對於高頻交易有很大的幫助</a:t>
            </a:r>
            <a:r>
              <a:rPr lang="zh-TW" altLang="en-US" sz="2200" dirty="0" smtClean="0"/>
              <a:t>。</a:t>
            </a:r>
            <a:endParaRPr lang="zh-TW" altLang="en-US" sz="22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CUDA</a:t>
            </a:r>
            <a:r>
              <a:rPr lang="zh-TW" altLang="en-US" dirty="0" smtClean="0"/>
              <a:t>篇</a:t>
            </a:r>
            <a:endParaRPr lang="zh-TW" altLang="en-US" dirty="0"/>
          </a:p>
        </p:txBody>
      </p:sp>
      <p:pic>
        <p:nvPicPr>
          <p:cNvPr id="4" name="內容版面配置區 3" descr="2013-02-20_003219.jpg"/>
          <p:cNvPicPr>
            <a:picLocks noGrp="1" noChangeAspect="1"/>
          </p:cNvPicPr>
          <p:nvPr>
            <p:ph idx="1"/>
          </p:nvPr>
        </p:nvPicPr>
        <p:blipFill>
          <a:blip r:embed="rId2" cstate="print"/>
          <a:stretch>
            <a:fillRect/>
          </a:stretch>
        </p:blipFill>
        <p:spPr>
          <a:xfrm>
            <a:off x="1758319" y="1600200"/>
            <a:ext cx="5627361" cy="4525963"/>
          </a:xfrm>
        </p:spPr>
      </p:pic>
    </p:spTree>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363</Words>
  <Application>Microsoft Office PowerPoint</Application>
  <PresentationFormat>如螢幕大小 (4:3)</PresentationFormat>
  <Paragraphs>15</Paragraphs>
  <Slides>5</Slides>
  <Notes>0</Notes>
  <HiddenSlides>0</HiddenSlides>
  <MMClips>0</MMClips>
  <ScaleCrop>false</ScaleCrop>
  <HeadingPairs>
    <vt:vector size="4" baseType="variant">
      <vt:variant>
        <vt:lpstr>佈景主題</vt:lpstr>
      </vt:variant>
      <vt:variant>
        <vt:i4>1</vt:i4>
      </vt:variant>
      <vt:variant>
        <vt:lpstr>投影片標題</vt:lpstr>
      </vt:variant>
      <vt:variant>
        <vt:i4>5</vt:i4>
      </vt:variant>
    </vt:vector>
  </HeadingPairs>
  <TitlesOfParts>
    <vt:vector size="6" baseType="lpstr">
      <vt:lpstr>Office 佈景主題</vt:lpstr>
      <vt:lpstr>進度報告</vt:lpstr>
      <vt:lpstr>效率篇</vt:lpstr>
      <vt:lpstr>效率篇</vt:lpstr>
      <vt:lpstr>CUDA篇</vt:lpstr>
      <vt:lpstr>CUDA篇</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進度報告</dc:title>
  <cp:lastModifiedBy>DannyWu</cp:lastModifiedBy>
  <cp:revision>2</cp:revision>
  <dcterms:modified xsi:type="dcterms:W3CDTF">2013-02-19T16:52:03Z</dcterms:modified>
</cp:coreProperties>
</file>